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58" r:id="rId5"/>
    <p:sldId id="262" r:id="rId6"/>
    <p:sldId id="260" r:id="rId7"/>
    <p:sldId id="265" r:id="rId8"/>
    <p:sldId id="266" r:id="rId9"/>
    <p:sldId id="263" r:id="rId10"/>
    <p:sldId id="271" r:id="rId11"/>
    <p:sldId id="272" r:id="rId12"/>
    <p:sldId id="273" r:id="rId13"/>
    <p:sldId id="274" r:id="rId14"/>
    <p:sldId id="275" r:id="rId15"/>
    <p:sldId id="276" r:id="rId16"/>
    <p:sldId id="264" r:id="rId17"/>
    <p:sldId id="268" r:id="rId18"/>
    <p:sldId id="267" r:id="rId19"/>
    <p:sldId id="269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94" d="100"/>
          <a:sy n="94" d="100"/>
        </p:scale>
        <p:origin x="28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4D7758A-7633-484A-5312-3D0B71E2AD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F8E22930-58B6-C879-6BA3-D68DADE46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7CC688D5-D142-E07E-485A-49C9404B9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8B93-B34A-4E79-9218-BC599B7E4E78}" type="datetimeFigureOut">
              <a:rPr lang="pt-BR" smtClean="0"/>
              <a:t>13/04/2023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C0A0003A-699C-5199-9A74-6C6363E8F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526A456D-F166-6692-29EF-3720EE35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5AC2-77E0-426B-98CD-157D185A97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983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FCEF278-D440-4FF3-C45A-21917F282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5C228FAC-9EC6-01D9-C3AB-89FAF1940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A660C7D2-62B5-B8F9-84CE-8314306BB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8B93-B34A-4E79-9218-BC599B7E4E78}" type="datetimeFigureOut">
              <a:rPr lang="pt-BR" smtClean="0"/>
              <a:t>13/04/2023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F042B98F-AF54-8E1A-2E5F-717437142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62EC0D68-DBF5-B711-7C73-196BB2764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5AC2-77E0-426B-98CD-157D185A97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5292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3C3A6C04-C980-C253-0115-A13298AE35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5A90BB19-5379-1351-4FBC-F54DF5DB6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B24429A6-7289-47BF-490F-BAB084519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8B93-B34A-4E79-9218-BC599B7E4E78}" type="datetimeFigureOut">
              <a:rPr lang="pt-BR" smtClean="0"/>
              <a:t>13/04/2023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A70A2D55-1340-0F82-2A9F-4D6D87943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97AC9C61-455E-C684-FE6C-758A8AA9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5AC2-77E0-426B-98CD-157D185A97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7654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7470325-A7E2-E41E-ED28-B6718B936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A84686AB-F6E9-19AC-7B67-D219D1F41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5BB3B508-9B3D-7264-331D-357A4088A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8B93-B34A-4E79-9218-BC599B7E4E78}" type="datetimeFigureOut">
              <a:rPr lang="pt-BR" smtClean="0"/>
              <a:t>13/04/2023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E469C40D-6A1A-5D82-7E29-CBE15F9E6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BCB61F22-4D29-6057-BF54-5A319A14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5AC2-77E0-426B-98CD-157D185A97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517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117A768-9E03-461A-32DB-49F909B3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2F75700B-BE39-8510-07E2-532F6EF95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A1B35B6D-DDFB-61A4-CD45-F5907DF5D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8B93-B34A-4E79-9218-BC599B7E4E78}" type="datetimeFigureOut">
              <a:rPr lang="pt-BR" smtClean="0"/>
              <a:t>13/04/2023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C3EEE607-01E5-0FC6-30D1-6B868EFF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9F28AA22-6CA0-73AC-E80C-F7BE5A6F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5AC2-77E0-426B-98CD-157D185A97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615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79CE4DE-87EE-3247-1FAC-AF34B3C5C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9F75410C-72F7-6754-5603-6B9962F1E2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74006C0D-3987-A471-A970-E48A50BDC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263F3F75-ECE1-A3C6-7055-A3BBC7823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8B93-B34A-4E79-9218-BC599B7E4E78}" type="datetimeFigureOut">
              <a:rPr lang="pt-BR" smtClean="0"/>
              <a:t>13/04/2023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88849BDD-B462-F371-4F6F-7C13E19FC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57B277C7-7ED0-D3F6-BDB5-FD5ACDB6A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5AC2-77E0-426B-98CD-157D185A97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24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53E3F38-DEA9-216C-E286-8154AEAB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E681EE87-3092-D5A0-77A1-02841F4CF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7B57BDFB-EA36-E63A-D6AC-76FADF70B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A354A750-FBBB-6E92-E06A-343957785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5E1434EE-1498-A9E8-8876-44A07054B5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1B84E4FD-F21F-03C2-279A-0305232B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8B93-B34A-4E79-9218-BC599B7E4E78}" type="datetimeFigureOut">
              <a:rPr lang="pt-BR" smtClean="0"/>
              <a:t>13/04/2023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945AE68E-91CB-B65A-A723-2E1967DA9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6D3A1F78-F16B-8D11-270E-263E064E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5AC2-77E0-426B-98CD-157D185A97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0998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1665D43-8264-7261-05F1-EB65856F4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86978785-F15F-72A9-5578-3DE30B97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8B93-B34A-4E79-9218-BC599B7E4E78}" type="datetimeFigureOut">
              <a:rPr lang="pt-BR" smtClean="0"/>
              <a:t>13/04/2023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4B44EA30-B06B-A000-F7D8-67E1253D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FCCC1CC3-3812-C464-EC19-C9AF84767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5AC2-77E0-426B-98CD-157D185A97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9152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4F4EB035-B16D-A772-65FB-712BF0A1E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8B93-B34A-4E79-9218-BC599B7E4E78}" type="datetimeFigureOut">
              <a:rPr lang="pt-BR" smtClean="0"/>
              <a:t>13/04/2023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5D62A6CA-940F-CF23-E5C1-2B6489546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43256B62-AC94-F86C-5C2A-2C1D6EBE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5AC2-77E0-426B-98CD-157D185A97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3613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D4D9962-3A3B-38FB-20AC-602E81E35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C78F2571-840A-6326-21F1-2C67BD589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C1CF4EE9-1313-ACAF-2596-E239F9CC8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E95318DF-6FBF-89CA-0597-E485534F2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8B93-B34A-4E79-9218-BC599B7E4E78}" type="datetimeFigureOut">
              <a:rPr lang="pt-BR" smtClean="0"/>
              <a:t>13/04/2023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B90CF97C-832F-A769-81FE-5AFC2C991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FE75DBA1-75B0-1D9C-492F-66A1D0B57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5AC2-77E0-426B-98CD-157D185A97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2257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47A7225-F1BD-090F-AC11-8D637EE1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2D5C8D0E-E062-F9C8-8604-D1ACD723F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9EB3C852-6612-AC29-C236-3391289F9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6FE3C868-1A51-9B17-1632-3DCA6EDF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8B93-B34A-4E79-9218-BC599B7E4E78}" type="datetimeFigureOut">
              <a:rPr lang="pt-BR" smtClean="0"/>
              <a:t>13/04/2023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963D31B6-D972-9C1D-7D9F-2C1140584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B1E209DE-035B-E6BD-CBD5-42D994F5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5AC2-77E0-426B-98CD-157D185A97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005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FB1EA98B-C6F1-E9B4-56FB-FBF649814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501EB09-63FD-FCDA-921D-4AD75543A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9FF58365-7B80-F50A-A677-90FA1EE203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88B93-B34A-4E79-9218-BC599B7E4E78}" type="datetimeFigureOut">
              <a:rPr lang="pt-BR" smtClean="0"/>
              <a:t>13/04/2023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B5D5F939-0E4C-BD90-F894-C9FBC75B0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3DA2CC87-577C-EE6E-BB6B-A4AF6F30E7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15AC2-77E0-426B-98CD-157D185A97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119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A81FA3BE-B31B-BF89-3947-721E9DF186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7818"/>
            <a:ext cx="9144000" cy="1655762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Profa. Responsável: Adriana Rigolon</a:t>
            </a:r>
          </a:p>
          <a:p>
            <a:r>
              <a:rPr lang="pt-BR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Ministrantes: Guilherme de Souza </a:t>
            </a:r>
            <a:r>
              <a:rPr lang="pt-BR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Fornaciari</a:t>
            </a:r>
            <a:r>
              <a:rPr lang="pt-BR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Henrique Gabriel Moraes </a:t>
            </a:r>
            <a:r>
              <a:rPr lang="pt-BR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Denoni</a:t>
            </a:r>
            <a:r>
              <a:rPr lang="pt-BR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9F81811-0B06-89A6-FDC7-92AC31612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32044"/>
            <a:ext cx="9144000" cy="19433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Oficina</a:t>
            </a:r>
            <a:br>
              <a:rPr lang="pt-BR" sz="3600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4000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Inteligência Artificial (IA) em Python</a:t>
            </a:r>
            <a:endParaRPr lang="pt-BR" sz="3600" dirty="0">
              <a:solidFill>
                <a:srgbClr val="080808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BA80A19-DC75-E16C-5119-A6B4F27DC0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361" y="385419"/>
            <a:ext cx="1363813" cy="1077011"/>
          </a:xfrm>
          <a:prstGeom prst="rect">
            <a:avLst/>
          </a:prstGeom>
        </p:spPr>
      </p:pic>
      <p:pic>
        <p:nvPicPr>
          <p:cNvPr id="6" name="Picture 2" descr="Resultado de imagem para LOGO IFRO PNG">
            <a:extLst>
              <a:ext uri="{FF2B5EF4-FFF2-40B4-BE49-F238E27FC236}">
                <a16:creationId xmlns="" xmlns:a16="http://schemas.microsoft.com/office/drawing/2014/main" id="{CD6478C4-FE36-71B8-6CE0-5E479843E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" r="-6489" b="22904"/>
          <a:stretch/>
        </p:blipFill>
        <p:spPr bwMode="auto">
          <a:xfrm>
            <a:off x="298827" y="446968"/>
            <a:ext cx="997872" cy="95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ítulo 2">
            <a:extLst>
              <a:ext uri="{FF2B5EF4-FFF2-40B4-BE49-F238E27FC236}">
                <a16:creationId xmlns="" xmlns:a16="http://schemas.microsoft.com/office/drawing/2014/main" id="{9E19B3A8-34C0-FA47-4AE7-B33E320A40A8}"/>
              </a:ext>
            </a:extLst>
          </p:cNvPr>
          <p:cNvSpPr txBox="1">
            <a:spLocks/>
          </p:cNvSpPr>
          <p:nvPr/>
        </p:nvSpPr>
        <p:spPr>
          <a:xfrm>
            <a:off x="1158060" y="482061"/>
            <a:ext cx="9144000" cy="1262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INSTITUTO FEDERAL DE RONDÔNIA </a:t>
            </a:r>
            <a:br>
              <a:rPr lang="pt-BR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IFRO – CAMPUS CACOAL</a:t>
            </a:r>
          </a:p>
          <a:p>
            <a:r>
              <a:rPr lang="pt-BR" sz="200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SEMANA AGROTECNOLÓGICA - Edição 2023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9427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3685781-F4CA-11DC-44D8-69D003B3A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803" y="365125"/>
            <a:ext cx="9130394" cy="1325563"/>
          </a:xfrm>
        </p:spPr>
        <p:txBody>
          <a:bodyPr/>
          <a:lstStyle/>
          <a:p>
            <a:r>
              <a:rPr lang="pt-BR" dirty="0"/>
              <a:t>Como </a:t>
            </a:r>
            <a:r>
              <a:rPr lang="pt-BR" dirty="0" smtClean="0"/>
              <a:t>funciona o Machine Learning?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167" y="1690688"/>
            <a:ext cx="6073666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4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Você constrói dois </a:t>
            </a:r>
            <a:r>
              <a:rPr lang="pt-BR" dirty="0" err="1" smtClean="0"/>
              <a:t>bots</a:t>
            </a:r>
            <a:r>
              <a:rPr lang="pt-BR" dirty="0" smtClean="0"/>
              <a:t>: um criador, um testador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926"/>
          <a:stretch/>
        </p:blipFill>
        <p:spPr>
          <a:xfrm>
            <a:off x="586921" y="2563843"/>
            <a:ext cx="5642430" cy="332286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r="5021"/>
          <a:stretch/>
        </p:blipFill>
        <p:spPr>
          <a:xfrm flipH="1">
            <a:off x="6229351" y="2572263"/>
            <a:ext cx="5610900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0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Um construtor, que fabrica </a:t>
            </a:r>
            <a:r>
              <a:rPr lang="pt-BR" dirty="0" err="1" smtClean="0"/>
              <a:t>IAs</a:t>
            </a:r>
            <a:r>
              <a:rPr lang="pt-BR" dirty="0" smtClean="0"/>
              <a:t> novas, aleatoriamente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4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</a:t>
            </a:r>
            <a:r>
              <a:rPr lang="pt-BR" dirty="0" smtClean="0"/>
              <a:t> professor, que avalia os seus alunos com uma pontuação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615" y="1027906"/>
            <a:ext cx="10714770" cy="602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3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 melhores são multiplicados, e os piores são excluídos, e o processo repete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87"/>
          <a:stretch/>
        </p:blipFill>
        <p:spPr>
          <a:xfrm>
            <a:off x="0" y="2490107"/>
            <a:ext cx="5112064" cy="357595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6822" r="11050"/>
          <a:stretch/>
        </p:blipFill>
        <p:spPr>
          <a:xfrm>
            <a:off x="6132764" y="2490107"/>
            <a:ext cx="5221036" cy="357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8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06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788207F-3708-6B17-BB75-01EF78645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Deep</a:t>
            </a:r>
            <a:r>
              <a:rPr lang="pt-BR" dirty="0"/>
              <a:t> Learning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8603F252-7D05-7764-EB60-051C39605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b="0" i="0" dirty="0">
                <a:solidFill>
                  <a:srgbClr val="373636"/>
                </a:solidFill>
                <a:effectLst/>
              </a:rPr>
              <a:t>As inteligências baseadas em </a:t>
            </a:r>
            <a:r>
              <a:rPr lang="pt-BR" b="0" i="0" dirty="0" err="1">
                <a:solidFill>
                  <a:srgbClr val="373636"/>
                </a:solidFill>
                <a:effectLst/>
              </a:rPr>
              <a:t>deep</a:t>
            </a:r>
            <a:r>
              <a:rPr lang="pt-BR" b="0" i="0" dirty="0">
                <a:solidFill>
                  <a:srgbClr val="373636"/>
                </a:solidFill>
                <a:effectLst/>
              </a:rPr>
              <a:t> </a:t>
            </a:r>
            <a:r>
              <a:rPr lang="pt-BR" b="0" i="0" dirty="0" err="1">
                <a:solidFill>
                  <a:srgbClr val="373636"/>
                </a:solidFill>
                <a:effectLst/>
              </a:rPr>
              <a:t>learning</a:t>
            </a:r>
            <a:r>
              <a:rPr lang="pt-BR" b="0" i="0" dirty="0">
                <a:solidFill>
                  <a:srgbClr val="373636"/>
                </a:solidFill>
                <a:effectLst/>
              </a:rPr>
              <a:t>, ou aprendizado profundo, utilizam grandes redes neurais com diversas camadas de processamento, ou camadas de aprendizado, por isso conseguem </a:t>
            </a:r>
            <a:r>
              <a:rPr lang="pt-BR" b="1" i="0" dirty="0">
                <a:solidFill>
                  <a:srgbClr val="373636"/>
                </a:solidFill>
                <a:effectLst/>
              </a:rPr>
              <a:t>aprender padrões mais complexos</a:t>
            </a:r>
            <a:r>
              <a:rPr lang="pt-BR" b="0" i="0" dirty="0">
                <a:solidFill>
                  <a:srgbClr val="373636"/>
                </a:solidFill>
                <a:effectLst/>
              </a:rPr>
              <a:t> e são capazes de processar uma </a:t>
            </a:r>
            <a:r>
              <a:rPr lang="pt-BR" b="1" i="0" dirty="0">
                <a:solidFill>
                  <a:srgbClr val="373636"/>
                </a:solidFill>
                <a:effectLst/>
              </a:rPr>
              <a:t>quantidade muito maior de dados</a:t>
            </a:r>
            <a:r>
              <a:rPr lang="pt-BR" b="0" i="0" dirty="0">
                <a:solidFill>
                  <a:srgbClr val="373636"/>
                </a:solidFill>
                <a:effectLst/>
              </a:rPr>
              <a:t> em menos tempo. </a:t>
            </a:r>
          </a:p>
          <a:p>
            <a:pPr algn="just"/>
            <a:r>
              <a:rPr lang="pt-BR" b="0" i="0" dirty="0">
                <a:solidFill>
                  <a:srgbClr val="373636"/>
                </a:solidFill>
                <a:effectLst/>
              </a:rPr>
              <a:t>Geralmente, são utilizadas para capacidades mais especializadas, como processamento de áudio e imagem.</a:t>
            </a:r>
          </a:p>
        </p:txBody>
      </p:sp>
    </p:spTree>
    <p:extLst>
      <p:ext uri="{BB962C8B-B14F-4D97-AF65-F5344CB8AC3E}">
        <p14:creationId xmlns:p14="http://schemas.microsoft.com/office/powerpoint/2010/main" val="66109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56EE4FB-B9E9-B80C-1A7B-CE0AB5A0C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0" i="0" dirty="0">
                <a:solidFill>
                  <a:srgbClr val="040C28"/>
                </a:solidFill>
                <a:effectLst/>
                <a:latin typeface="Google Sans"/>
              </a:rPr>
              <a:t>Apresentação do código do jogo </a:t>
            </a:r>
            <a:r>
              <a:rPr lang="pt-BR" b="0" i="0" dirty="0" err="1">
                <a:solidFill>
                  <a:srgbClr val="040C28"/>
                </a:solidFill>
                <a:effectLst/>
                <a:latin typeface="Google Sans"/>
              </a:rPr>
              <a:t>T-Rex</a:t>
            </a:r>
            <a:r>
              <a:rPr lang="pt-BR" b="0" i="0" dirty="0">
                <a:solidFill>
                  <a:srgbClr val="040C28"/>
                </a:solidFill>
                <a:effectLst/>
                <a:latin typeface="Google Sans"/>
              </a:rPr>
              <a:t> Running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6C46C6E7-24F1-2BC0-FF04-03D87CE4C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786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26655E5-E3C6-532B-0B06-DA49F8FA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40C28"/>
                </a:solidFill>
                <a:latin typeface="Google Sans"/>
              </a:rPr>
              <a:t>Algoritmo genético NEAT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E7460824-4735-6D0E-9314-1775703AB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err="1"/>
              <a:t>NeuroEvolution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Augmenting</a:t>
            </a:r>
            <a:r>
              <a:rPr lang="pt-BR" dirty="0"/>
              <a:t> </a:t>
            </a:r>
            <a:r>
              <a:rPr lang="pt-BR" dirty="0" err="1"/>
              <a:t>Topologies</a:t>
            </a:r>
            <a:r>
              <a:rPr lang="pt-BR" dirty="0"/>
              <a:t> (NEAT) é um algoritmo genético que visa tirar vantagem de uma rede por meio de sua estrutura, visando diminuir o tamanho da pesquisa dos pesos das conexões de uma rede neural. Caso a estrutura evolua para que a topologia da rede seja minimizada, e cresça ao longo do tempo, ganhos significativos em velocidade são apresentados (STANLEY; MIIKKULAINEN, 2002). </a:t>
            </a:r>
          </a:p>
        </p:txBody>
      </p:sp>
    </p:spTree>
    <p:extLst>
      <p:ext uri="{BB962C8B-B14F-4D97-AF65-F5344CB8AC3E}">
        <p14:creationId xmlns:p14="http://schemas.microsoft.com/office/powerpoint/2010/main" val="1150472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C0FF65A-3164-1ED2-E23E-198EF88C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rgbClr val="040C28"/>
                </a:solidFill>
                <a:latin typeface="Google Sans"/>
              </a:rPr>
              <a:t>Aplicação do NEAT no código do jogo </a:t>
            </a:r>
            <a:r>
              <a:rPr lang="pt-BR" b="0" i="0" dirty="0" err="1">
                <a:solidFill>
                  <a:srgbClr val="040C28"/>
                </a:solidFill>
                <a:effectLst/>
                <a:latin typeface="Google Sans"/>
              </a:rPr>
              <a:t>T-Rex</a:t>
            </a:r>
            <a:r>
              <a:rPr lang="pt-BR" b="0" i="0" dirty="0">
                <a:solidFill>
                  <a:srgbClr val="040C28"/>
                </a:solidFill>
                <a:effectLst/>
                <a:latin typeface="Google Sans"/>
              </a:rPr>
              <a:t> Running</a:t>
            </a:r>
            <a:r>
              <a:rPr lang="pt-BR" dirty="0">
                <a:solidFill>
                  <a:srgbClr val="040C28"/>
                </a:solidFill>
                <a:latin typeface="Google Sans"/>
              </a:rPr>
              <a:t>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4704D754-2606-8FDD-D5B4-38CF91C92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6191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56B78DE-FF00-24AE-87F5-5BEBA174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B8F4C966-9328-67C8-03F4-AB91F55FD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Calibri (Corpo)"/>
              </a:rPr>
              <a:t>Conceitos de Inteligência Artificial</a:t>
            </a:r>
          </a:p>
          <a:p>
            <a:r>
              <a:rPr lang="pt-BR" b="0" i="0" dirty="0">
                <a:solidFill>
                  <a:srgbClr val="040C28"/>
                </a:solidFill>
                <a:effectLst/>
                <a:latin typeface="Calibri (Corpo)"/>
              </a:rPr>
              <a:t>Apresentação do código do jogo </a:t>
            </a:r>
            <a:r>
              <a:rPr lang="pt-BR" b="0" i="0" dirty="0" err="1">
                <a:solidFill>
                  <a:srgbClr val="040C28"/>
                </a:solidFill>
                <a:effectLst/>
                <a:latin typeface="Calibri (Corpo)"/>
              </a:rPr>
              <a:t>T-Rex</a:t>
            </a:r>
            <a:r>
              <a:rPr lang="pt-BR" b="0" i="0" dirty="0">
                <a:solidFill>
                  <a:srgbClr val="040C28"/>
                </a:solidFill>
                <a:effectLst/>
                <a:latin typeface="Calibri (Corpo)"/>
              </a:rPr>
              <a:t> Running</a:t>
            </a:r>
          </a:p>
          <a:p>
            <a:r>
              <a:rPr lang="pt-BR" dirty="0">
                <a:solidFill>
                  <a:srgbClr val="040C28"/>
                </a:solidFill>
                <a:latin typeface="Calibri (Corpo)"/>
              </a:rPr>
              <a:t>Algoritmo genético NEAT</a:t>
            </a:r>
            <a:endParaRPr lang="pt-BR" dirty="0">
              <a:latin typeface="Calibri (Corpo)"/>
            </a:endParaRPr>
          </a:p>
          <a:p>
            <a:r>
              <a:rPr lang="pt-BR" dirty="0">
                <a:solidFill>
                  <a:srgbClr val="040C28"/>
                </a:solidFill>
                <a:latin typeface="Calibri (Corpo)"/>
              </a:rPr>
              <a:t>Aplicação do NEAT no código do jogo </a:t>
            </a:r>
            <a:r>
              <a:rPr lang="pt-BR" b="0" i="0" dirty="0" err="1">
                <a:solidFill>
                  <a:srgbClr val="040C28"/>
                </a:solidFill>
                <a:effectLst/>
                <a:latin typeface="Calibri (Corpo)"/>
              </a:rPr>
              <a:t>T-Rex</a:t>
            </a:r>
            <a:r>
              <a:rPr lang="pt-BR" b="0" i="0" dirty="0">
                <a:solidFill>
                  <a:srgbClr val="040C28"/>
                </a:solidFill>
                <a:effectLst/>
                <a:latin typeface="Calibri (Corpo)"/>
              </a:rPr>
              <a:t> Running</a:t>
            </a:r>
            <a:r>
              <a:rPr lang="pt-BR" dirty="0">
                <a:solidFill>
                  <a:srgbClr val="040C28"/>
                </a:solidFill>
                <a:latin typeface="Calibri (Corpo)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5810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Quando o ser humano consegue ser melhor do que uma máquina?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931804" cy="3003776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838200" y="4694464"/>
            <a:ext cx="4931804" cy="1907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 smtClean="0"/>
              <a:t>Um quebra cabeça </a:t>
            </a:r>
            <a:r>
              <a:rPr lang="pt-BR" sz="2800" dirty="0"/>
              <a:t>simples como este há </a:t>
            </a:r>
            <a:r>
              <a:rPr lang="pt-BR" sz="2800" dirty="0" smtClean="0"/>
              <a:t>13 * 10¹¹ combinações possíveis, e um ser humano é capaz de resolve-lo em minutos</a:t>
            </a:r>
            <a:endParaRPr lang="pt-BR" sz="2800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7365207" y="4694464"/>
            <a:ext cx="4260736" cy="1907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 smtClean="0"/>
              <a:t>O reconhecimento de imagens é uma tarefa extremamente difícil para uma IA, porém é facilmente realizada por seres humanos</a:t>
            </a:r>
            <a:endParaRPr lang="pt-BR" sz="28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607" y="1688613"/>
            <a:ext cx="3928721" cy="300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6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99A3A5A-F8D0-644A-8A8F-3C16636D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384B7033-80FC-C96C-B27D-2FEC2E4BB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0" i="0" dirty="0" smtClean="0">
                <a:solidFill>
                  <a:srgbClr val="373636"/>
                </a:solidFill>
                <a:effectLst/>
              </a:rPr>
              <a:t>Inteligência artificial (IA) </a:t>
            </a:r>
            <a:r>
              <a:rPr lang="pt-BR" b="1" i="0" dirty="0" smtClean="0">
                <a:solidFill>
                  <a:srgbClr val="373636"/>
                </a:solidFill>
                <a:effectLst/>
              </a:rPr>
              <a:t>é a simulação da inteligência humana em máquinas</a:t>
            </a:r>
            <a:r>
              <a:rPr lang="pt-BR" b="0" i="0" dirty="0" smtClean="0">
                <a:solidFill>
                  <a:srgbClr val="373636"/>
                </a:solidFill>
                <a:effectLst/>
              </a:rPr>
              <a:t>, fazendo com que elas tenham a capacidade de aprender, raciocinar, deduzir, fazer previsões etc. </a:t>
            </a:r>
          </a:p>
          <a:p>
            <a:pPr algn="just"/>
            <a:r>
              <a:rPr lang="pt-BR" dirty="0">
                <a:solidFill>
                  <a:srgbClr val="373636"/>
                </a:solidFill>
              </a:rPr>
              <a:t>Uma Inteligência Artificial (IA) é um sistema de computador que pode realizar tarefas que normalmente exigem inteligência humana, como reconhecimento de fala, visão computacional, tomada de decisão e aprendizado.</a:t>
            </a:r>
          </a:p>
        </p:txBody>
      </p:sp>
    </p:spTree>
    <p:extLst>
      <p:ext uri="{BB962C8B-B14F-4D97-AF65-F5344CB8AC3E}">
        <p14:creationId xmlns:p14="http://schemas.microsoft.com/office/powerpoint/2010/main" val="407321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F65B544-EF79-947D-1899-B211BD76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Formas de treinar a 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F95EF8C4-C856-CC42-EB56-FF16F979B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pt-BR" dirty="0">
              <a:solidFill>
                <a:srgbClr val="373636"/>
              </a:solidFill>
            </a:endParaRPr>
          </a:p>
          <a:p>
            <a:pPr algn="just"/>
            <a:r>
              <a:rPr lang="pt-BR" dirty="0">
                <a:solidFill>
                  <a:srgbClr val="373636"/>
                </a:solidFill>
              </a:rPr>
              <a:t>As IA funcionam por meio de </a:t>
            </a:r>
            <a:r>
              <a:rPr lang="pt-BR" dirty="0" smtClean="0">
                <a:solidFill>
                  <a:srgbClr val="373636"/>
                </a:solidFill>
              </a:rPr>
              <a:t>algoritmos que </a:t>
            </a:r>
            <a:r>
              <a:rPr lang="pt-BR" dirty="0">
                <a:solidFill>
                  <a:srgbClr val="373636"/>
                </a:solidFill>
              </a:rPr>
              <a:t>usam técnicas de aprendizado de máquina para analisar grandes quantidades de dados e aprender com eles. Existem dois tipos principais de aprendizado de máquina: supervisionado e não supervisionado. No aprendizado supervisionado, o algoritmo é treinado com um </a:t>
            </a:r>
            <a:r>
              <a:rPr lang="pt-BR" dirty="0" smtClean="0">
                <a:solidFill>
                  <a:srgbClr val="373636"/>
                </a:solidFill>
              </a:rPr>
              <a:t>provas, e gabaritos  </a:t>
            </a:r>
            <a:r>
              <a:rPr lang="pt-BR" dirty="0">
                <a:solidFill>
                  <a:srgbClr val="373636"/>
                </a:solidFill>
              </a:rPr>
              <a:t>(ou seja, dados com respostas conhecidas), enquanto no aprendizado não supervisionado, o algoritmo é treinado com dados não rotulados.</a:t>
            </a:r>
            <a:endParaRPr lang="pt-BR" b="0" i="0" dirty="0">
              <a:solidFill>
                <a:srgbClr val="37363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4536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22B2F85-52C6-3F5D-C708-9D53E0B7F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Usos de </a:t>
            </a:r>
            <a:r>
              <a:rPr lang="pt-BR" dirty="0"/>
              <a:t>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BFE46770-0160-3C82-953D-9BBC03AF2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>
                <a:solidFill>
                  <a:srgbClr val="373636"/>
                </a:solidFill>
              </a:rPr>
              <a:t>P</a:t>
            </a:r>
            <a:r>
              <a:rPr lang="pt-BR" b="0" i="0" dirty="0" smtClean="0">
                <a:solidFill>
                  <a:srgbClr val="373636"/>
                </a:solidFill>
                <a:effectLst/>
              </a:rPr>
              <a:t>rocessamento </a:t>
            </a:r>
            <a:r>
              <a:rPr lang="pt-BR" b="0" i="0" dirty="0">
                <a:solidFill>
                  <a:srgbClr val="373636"/>
                </a:solidFill>
                <a:effectLst/>
              </a:rPr>
              <a:t>de linguagem natural (PLN</a:t>
            </a:r>
            <a:r>
              <a:rPr lang="pt-BR" b="0" i="0" dirty="0" smtClean="0">
                <a:solidFill>
                  <a:srgbClr val="373636"/>
                </a:solidFill>
                <a:effectLst/>
              </a:rPr>
              <a:t>)</a:t>
            </a:r>
            <a:endParaRPr lang="pt-BR" dirty="0">
              <a:solidFill>
                <a:srgbClr val="373636"/>
              </a:solidFill>
            </a:endParaRPr>
          </a:p>
          <a:p>
            <a:pPr algn="just"/>
            <a:r>
              <a:rPr lang="pt-BR" dirty="0">
                <a:solidFill>
                  <a:srgbClr val="373636"/>
                </a:solidFill>
              </a:rPr>
              <a:t>Reconhecimento de </a:t>
            </a:r>
            <a:r>
              <a:rPr lang="pt-BR" dirty="0" smtClean="0">
                <a:solidFill>
                  <a:srgbClr val="373636"/>
                </a:solidFill>
              </a:rPr>
              <a:t>voz</a:t>
            </a:r>
          </a:p>
          <a:p>
            <a:pPr algn="just"/>
            <a:r>
              <a:rPr lang="pt-BR" dirty="0">
                <a:solidFill>
                  <a:srgbClr val="373636"/>
                </a:solidFill>
              </a:rPr>
              <a:t>Mecanismos de recomendação</a:t>
            </a:r>
          </a:p>
          <a:p>
            <a:pPr algn="just"/>
            <a:r>
              <a:rPr lang="pt-BR" b="0" i="0" dirty="0" smtClean="0">
                <a:solidFill>
                  <a:srgbClr val="373636"/>
                </a:solidFill>
                <a:effectLst/>
              </a:rPr>
              <a:t>Visão computacional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993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E07EB6E-3E1E-D087-235B-072C56228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Processamento de Linguagem Natural (PLN)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9F339E8B-F1AF-08E7-6BB4-A5F0EC267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b="0" i="0" dirty="0">
                <a:solidFill>
                  <a:srgbClr val="373636"/>
                </a:solidFill>
                <a:effectLst/>
              </a:rPr>
              <a:t>O processamento de linguagem natural (PLN) é um tipo de inteligência artificial extremamente especializada que utiliza algoritmos exclusivos para </a:t>
            </a:r>
            <a:r>
              <a:rPr lang="pt-BR" b="1" i="0" dirty="0">
                <a:solidFill>
                  <a:srgbClr val="373636"/>
                </a:solidFill>
                <a:effectLst/>
              </a:rPr>
              <a:t>entender e</a:t>
            </a:r>
            <a:r>
              <a:rPr lang="pt-BR" b="0" i="0" dirty="0">
                <a:solidFill>
                  <a:srgbClr val="373636"/>
                </a:solidFill>
                <a:effectLst/>
              </a:rPr>
              <a:t> </a:t>
            </a:r>
            <a:r>
              <a:rPr lang="pt-BR" b="1" i="0" dirty="0">
                <a:solidFill>
                  <a:srgbClr val="373636"/>
                </a:solidFill>
                <a:effectLst/>
              </a:rPr>
              <a:t>simular a linguagem humana</a:t>
            </a:r>
            <a:r>
              <a:rPr lang="pt-BR" b="0" i="0" dirty="0">
                <a:solidFill>
                  <a:srgbClr val="373636"/>
                </a:solidFill>
                <a:effectLst/>
              </a:rPr>
              <a:t>. </a:t>
            </a:r>
          </a:p>
          <a:p>
            <a:pPr algn="just"/>
            <a:r>
              <a:rPr lang="pt-BR" b="0" i="0" dirty="0">
                <a:solidFill>
                  <a:srgbClr val="373636"/>
                </a:solidFill>
                <a:effectLst/>
              </a:rPr>
              <a:t>Ou seja, permite que uma tecnologia entenda o que um ser humano fala ou escreve e formule respostas compreensíveis usando  a linguagem humana também. Exemplos bastante conhecidos do uso de PLN no nosso dia a dia </a:t>
            </a:r>
            <a:r>
              <a:rPr lang="pt-BR" b="0" i="0" dirty="0" smtClean="0">
                <a:solidFill>
                  <a:srgbClr val="373636"/>
                </a:solidFill>
                <a:effectLst/>
              </a:rPr>
              <a:t>são </a:t>
            </a:r>
            <a:r>
              <a:rPr lang="pt-BR" b="0" i="0" dirty="0">
                <a:solidFill>
                  <a:srgbClr val="373636"/>
                </a:solidFill>
                <a:effectLst/>
              </a:rPr>
              <a:t>as assistentes virtuais e </a:t>
            </a:r>
            <a:r>
              <a:rPr lang="pt-BR" b="0" i="0" dirty="0" smtClean="0">
                <a:solidFill>
                  <a:srgbClr val="373636"/>
                </a:solidFill>
                <a:effectLst/>
              </a:rPr>
              <a:t>o ChatGPT.</a:t>
            </a:r>
            <a:r>
              <a:rPr lang="pt-BR" b="0" i="0" dirty="0">
                <a:solidFill>
                  <a:srgbClr val="373636"/>
                </a:solidFill>
                <a:effectLst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0383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12CCD50-20C0-24B1-342E-3A67A9DD2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Computacional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689F27A0-30C9-A55E-742F-DA846B24F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b="0" i="0" dirty="0">
                <a:solidFill>
                  <a:srgbClr val="373636"/>
                </a:solidFill>
                <a:effectLst/>
              </a:rPr>
              <a:t>A visão computacional, por sua vez, é um ramo da inteligência artificial que </a:t>
            </a:r>
            <a:r>
              <a:rPr lang="pt-BR" b="1" i="0" dirty="0">
                <a:solidFill>
                  <a:srgbClr val="373636"/>
                </a:solidFill>
                <a:effectLst/>
              </a:rPr>
              <a:t>estuda e desenvolve o processamento de imagens por máquinas</a:t>
            </a:r>
            <a:r>
              <a:rPr lang="pt-BR" b="0" i="0" dirty="0">
                <a:solidFill>
                  <a:srgbClr val="373636"/>
                </a:solidFill>
                <a:effectLst/>
              </a:rPr>
              <a:t>, dando a elas a capacidade de interpretar informações visuais, ou seja, enxergar. E, a partir disso, iniciar comandos.    </a:t>
            </a:r>
          </a:p>
          <a:p>
            <a:pPr algn="just"/>
            <a:r>
              <a:rPr lang="pt-BR" b="0" i="0" dirty="0">
                <a:solidFill>
                  <a:srgbClr val="373636"/>
                </a:solidFill>
                <a:effectLst/>
              </a:rPr>
              <a:t>Esse tipo de IA é utilizado para </a:t>
            </a:r>
            <a:r>
              <a:rPr lang="pt-BR" b="0" i="0" u="none" strike="noStrike" dirty="0">
                <a:solidFill>
                  <a:srgbClr val="373636"/>
                </a:solidFill>
                <a:effectLst/>
              </a:rPr>
              <a:t>reconhecimento de imagem</a:t>
            </a:r>
            <a:r>
              <a:rPr lang="pt-BR" b="0" i="0" dirty="0">
                <a:solidFill>
                  <a:srgbClr val="373636"/>
                </a:solidFill>
                <a:effectLst/>
              </a:rPr>
              <a:t> e facial. </a:t>
            </a:r>
          </a:p>
          <a:p>
            <a:pPr algn="just"/>
            <a:r>
              <a:rPr lang="pt-BR" b="0" i="0" dirty="0">
                <a:solidFill>
                  <a:srgbClr val="373636"/>
                </a:solidFill>
                <a:effectLst/>
              </a:rPr>
              <a:t>Na indústria, atua na identificação de etiquetas, códigos </a:t>
            </a:r>
            <a:r>
              <a:rPr lang="pt-BR" b="0" i="0" dirty="0" err="1">
                <a:solidFill>
                  <a:srgbClr val="373636"/>
                </a:solidFill>
                <a:effectLst/>
              </a:rPr>
              <a:t>etc</a:t>
            </a:r>
            <a:r>
              <a:rPr lang="pt-BR" b="0" i="0" dirty="0">
                <a:solidFill>
                  <a:srgbClr val="373636"/>
                </a:solidFill>
                <a:effectLst/>
              </a:rPr>
              <a:t>, inspeção e prevenção de problemas em máquinas; nos carros autônomos, serve para verificação de sinalizações; e nos </a:t>
            </a:r>
            <a:r>
              <a:rPr lang="pt-BR" b="0" i="0" u="none" strike="noStrike" dirty="0">
                <a:solidFill>
                  <a:srgbClr val="373636"/>
                </a:solidFill>
                <a:effectLst/>
              </a:rPr>
              <a:t>sistemas de busca</a:t>
            </a:r>
            <a:r>
              <a:rPr lang="pt-BR" b="0" i="0" dirty="0">
                <a:solidFill>
                  <a:srgbClr val="373636"/>
                </a:solidFill>
                <a:effectLst/>
              </a:rPr>
              <a:t>, permite a busca por imagem.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281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22F4B30-DC7B-0106-62A2-184CF1B6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Machine Learning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006564CF-23AD-538F-2B44-ACE46FA19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b="0" i="0">
                <a:solidFill>
                  <a:srgbClr val="373636"/>
                </a:solidFill>
                <a:effectLst/>
              </a:rPr>
              <a:t>As </a:t>
            </a:r>
            <a:r>
              <a:rPr lang="pt-BR" b="0" i="0" smtClean="0">
                <a:solidFill>
                  <a:srgbClr val="373636"/>
                </a:solidFill>
                <a:effectLst/>
              </a:rPr>
              <a:t>iznteligências </a:t>
            </a:r>
            <a:r>
              <a:rPr lang="pt-BR" b="0" i="0" dirty="0">
                <a:solidFill>
                  <a:srgbClr val="373636"/>
                </a:solidFill>
                <a:effectLst/>
              </a:rPr>
              <a:t>baseadas em </a:t>
            </a:r>
            <a:r>
              <a:rPr lang="pt-BR" b="1" i="0" dirty="0" err="1">
                <a:solidFill>
                  <a:srgbClr val="373636"/>
                </a:solidFill>
                <a:effectLst/>
              </a:rPr>
              <a:t>machine</a:t>
            </a:r>
            <a:r>
              <a:rPr lang="pt-BR" b="1" i="0" dirty="0">
                <a:solidFill>
                  <a:srgbClr val="373636"/>
                </a:solidFill>
                <a:effectLst/>
              </a:rPr>
              <a:t> </a:t>
            </a:r>
            <a:r>
              <a:rPr lang="pt-BR" b="1" i="0" dirty="0" err="1">
                <a:solidFill>
                  <a:srgbClr val="373636"/>
                </a:solidFill>
                <a:effectLst/>
              </a:rPr>
              <a:t>learning</a:t>
            </a:r>
            <a:r>
              <a:rPr lang="pt-BR" b="0" i="0" dirty="0">
                <a:solidFill>
                  <a:srgbClr val="373636"/>
                </a:solidFill>
                <a:effectLst/>
              </a:rPr>
              <a:t>, ou aprendizado de máquina, utilizam redes neurais — sistemas de computação com nós interconectados que agem como os neurônios humanos. </a:t>
            </a:r>
          </a:p>
          <a:p>
            <a:pPr algn="just"/>
            <a:r>
              <a:rPr lang="pt-BR" b="0" i="0" dirty="0">
                <a:solidFill>
                  <a:srgbClr val="373636"/>
                </a:solidFill>
                <a:effectLst/>
              </a:rPr>
              <a:t>Por isso, conseguem </a:t>
            </a:r>
            <a:r>
              <a:rPr lang="pt-BR" b="1" i="0" dirty="0">
                <a:solidFill>
                  <a:srgbClr val="373636"/>
                </a:solidFill>
                <a:effectLst/>
              </a:rPr>
              <a:t>modificar seu comportamento de forma autônoma</a:t>
            </a:r>
            <a:r>
              <a:rPr lang="pt-BR" b="0" i="0" dirty="0">
                <a:solidFill>
                  <a:srgbClr val="373636"/>
                </a:solidFill>
                <a:effectLst/>
              </a:rPr>
              <a:t>, a partir da própria experiência — advinda do treinamento que mencionamos anteriormente e da interação com dados e informações fornecidos pelo usuário da tecnologia, as chamadas análises de navegação.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564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436</Words>
  <Application>Microsoft Office PowerPoint</Application>
  <PresentationFormat>Widescreen</PresentationFormat>
  <Paragraphs>46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(Corpo)</vt:lpstr>
      <vt:lpstr>Calibri Light</vt:lpstr>
      <vt:lpstr>Google Sans</vt:lpstr>
      <vt:lpstr>Tema do Office</vt:lpstr>
      <vt:lpstr>Oficina Inteligência Artificial (IA) em Python</vt:lpstr>
      <vt:lpstr>Roteiro</vt:lpstr>
      <vt:lpstr>Quando o ser humano consegue ser melhor do que uma máquina?</vt:lpstr>
      <vt:lpstr>O que é Inteligência Artificial</vt:lpstr>
      <vt:lpstr>Formas de treinar a IA</vt:lpstr>
      <vt:lpstr>Usos de Inteligência Artificial</vt:lpstr>
      <vt:lpstr>Processamento de Linguagem Natural (PLN)</vt:lpstr>
      <vt:lpstr>Visão Computacional</vt:lpstr>
      <vt:lpstr>Machine Learning</vt:lpstr>
      <vt:lpstr>Como funciona o Machine Learning?</vt:lpstr>
      <vt:lpstr>Você constrói dois bots: um criador, um testador</vt:lpstr>
      <vt:lpstr>Um construtor, que fabrica IAs novas, aleatoriamente</vt:lpstr>
      <vt:lpstr>O professor, que avalia os seus alunos com uma pontuação</vt:lpstr>
      <vt:lpstr>Os melhores são multiplicados, e os piores são excluídos, e o processo repete</vt:lpstr>
      <vt:lpstr>Apresentação do PowerPoint</vt:lpstr>
      <vt:lpstr>Deep Learning</vt:lpstr>
      <vt:lpstr>Apresentação do código do jogo T-Rex Running</vt:lpstr>
      <vt:lpstr>Algoritmo genético NEAT</vt:lpstr>
      <vt:lpstr>Aplicação do NEAT no código do jogo T-Rex Running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SEMANA AGROTECNOLÓGICA Edição 2023</dc:title>
  <dc:creator>Adriana Aparecida Rigolon</dc:creator>
  <cp:lastModifiedBy>Conta da Microsoft</cp:lastModifiedBy>
  <cp:revision>45</cp:revision>
  <dcterms:created xsi:type="dcterms:W3CDTF">2023-03-08T16:35:21Z</dcterms:created>
  <dcterms:modified xsi:type="dcterms:W3CDTF">2023-04-13T15:05:29Z</dcterms:modified>
</cp:coreProperties>
</file>